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3" r:id="rId7"/>
    <p:sldId id="331" r:id="rId8"/>
    <p:sldId id="332" r:id="rId9"/>
    <p:sldId id="334" r:id="rId10"/>
    <p:sldId id="298" r:id="rId11"/>
    <p:sldId id="262" r:id="rId12"/>
    <p:sldId id="263" r:id="rId13"/>
    <p:sldId id="299" r:id="rId14"/>
    <p:sldId id="302" r:id="rId15"/>
    <p:sldId id="264" r:id="rId16"/>
    <p:sldId id="266" r:id="rId17"/>
    <p:sldId id="265" r:id="rId18"/>
    <p:sldId id="276" r:id="rId19"/>
    <p:sldId id="303" r:id="rId20"/>
    <p:sldId id="293" r:id="rId21"/>
    <p:sldId id="277"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0" d="100"/>
          <a:sy n="70" d="100"/>
        </p:scale>
        <p:origin x="1226" y="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6/11/relationships/changesInfo" Target="changesInfos/changesInfo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6/7/2022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685094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6/7/2022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597854" cy="830997"/>
          </a:xfrm>
          <a:prstGeom prst="rect">
            <a:avLst/>
          </a:prstGeom>
          <a:noFill/>
        </p:spPr>
        <p:txBody>
          <a:bodyPr wrap="square" lIns="91440" tIns="45720" rIns="91440" bIns="45720" rtlCol="0" anchor="t">
            <a:spAutoFit/>
          </a:bodyPr>
          <a:lstStyle/>
          <a:p>
            <a:r>
              <a:rPr lang="en-US" sz="2400" dirty="0" smtClean="0">
                <a:solidFill>
                  <a:schemeClr val="bg2"/>
                </a:solidFill>
                <a:latin typeface="Abadi"/>
                <a:ea typeface="SF Pro" pitchFamily="2" charset="0"/>
                <a:cs typeface="SF Pro" pitchFamily="2" charset="0"/>
              </a:rPr>
              <a:t>Veerendra Maddukuri</a:t>
            </a:r>
            <a:endParaRPr lang="en-US" sz="2400" dirty="0">
              <a:solidFill>
                <a:schemeClr val="bg2"/>
              </a:solidFill>
              <a:latin typeface="Abadi"/>
              <a:ea typeface="SF Pro" pitchFamily="2" charset="0"/>
              <a:cs typeface="SF Pro" pitchFamily="2" charset="0"/>
            </a:endParaRPr>
          </a:p>
          <a:p>
            <a:r>
              <a:rPr lang="en-US" sz="2400" dirty="0" smtClean="0">
                <a:solidFill>
                  <a:schemeClr val="bg2"/>
                </a:solidFill>
                <a:latin typeface="Abadi" panose="020B0604020104020204" pitchFamily="34" charset="0"/>
                <a:ea typeface="SF Pro" pitchFamily="2" charset="0"/>
                <a:cs typeface="SF Pro" pitchFamily="2" charset="0"/>
              </a:rPr>
              <a:t>07/06/2022</a:t>
            </a:r>
            <a:endParaRPr lang="en-US" sz="2400" dirty="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Used get request to 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 to collect data and performed basic data wrangling on data</a:t>
            </a:r>
            <a:r>
              <a:rPr lang="en-US" sz="2200" dirty="0" smtClean="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 - </a:t>
            </a: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://github.com/maddukuriv/IBM-Data-Science/blob/main/jupyter-labs-spacex-data-collection-api.ipynb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49" name="Picture 4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smtClean="0">
                <a:solidFill>
                  <a:schemeClr val="accent3">
                    <a:lumMod val="25000"/>
                  </a:schemeClr>
                </a:solidFill>
                <a:latin typeface="Abadi"/>
              </a:rPr>
              <a:t>Applied web scrapping to Falcon 9 launch records with </a:t>
            </a:r>
            <a:r>
              <a:rPr lang="en-US" sz="2200" dirty="0" err="1" smtClean="0">
                <a:solidFill>
                  <a:schemeClr val="accent3">
                    <a:lumMod val="25000"/>
                  </a:schemeClr>
                </a:solidFill>
                <a:latin typeface="Abadi"/>
              </a:rPr>
              <a:t>BeautifulSoup</a:t>
            </a:r>
            <a:r>
              <a:rPr lang="en-US" sz="2200" dirty="0" smtClean="0">
                <a:solidFill>
                  <a:schemeClr val="accent3">
                    <a:lumMod val="25000"/>
                  </a:schemeClr>
                </a:solidFill>
                <a:latin typeface="Abadi"/>
              </a:rPr>
              <a:t>. Parsed </a:t>
            </a:r>
            <a:r>
              <a:rPr lang="en-US" sz="2200" dirty="0" err="1" smtClean="0">
                <a:solidFill>
                  <a:schemeClr val="accent3">
                    <a:lumMod val="25000"/>
                  </a:schemeClr>
                </a:solidFill>
                <a:latin typeface="Abadi"/>
              </a:rPr>
              <a:t>te</a:t>
            </a:r>
            <a:r>
              <a:rPr lang="en-US" sz="2200" dirty="0" smtClean="0">
                <a:solidFill>
                  <a:schemeClr val="accent3">
                    <a:lumMod val="25000"/>
                  </a:schemeClr>
                </a:solidFill>
                <a:latin typeface="Abadi"/>
              </a:rPr>
              <a:t> table and converted in to pandas </a:t>
            </a:r>
            <a:r>
              <a:rPr lang="en-US" sz="2200" dirty="0" err="1" smtClean="0">
                <a:solidFill>
                  <a:schemeClr val="accent3">
                    <a:lumMod val="25000"/>
                  </a:schemeClr>
                </a:solidFill>
                <a:latin typeface="Abadi"/>
              </a:rPr>
              <a:t>dataframe</a:t>
            </a:r>
            <a:r>
              <a:rPr lang="en-US" sz="2200" dirty="0" smtClean="0">
                <a:solidFill>
                  <a:schemeClr val="accent3">
                    <a:lumMod val="25000"/>
                  </a:schemeClr>
                </a:solidFill>
                <a:latin typeface="Abadi"/>
              </a:rPr>
              <a:t>.</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 - </a:t>
            </a:r>
          </a:p>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https://github.com/maddukuriv/IBM-Data-Science/blob/main/jupyter-labs-webscraping.ipynb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dirty="0" smtClean="0">
                <a:solidFill>
                  <a:schemeClr val="accent3">
                    <a:lumMod val="25000"/>
                  </a:schemeClr>
                </a:solidFill>
                <a:latin typeface="Abadi" panose="020B0604020104020204" pitchFamily="34" charset="0"/>
              </a:rPr>
              <a:t>Performed EDA and determined the training labels</a:t>
            </a:r>
            <a:endParaRPr lang="en-US" sz="22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Calculated the no of launches at each site and no of </a:t>
            </a:r>
            <a:r>
              <a:rPr lang="en-US" sz="2200" dirty="0" err="1" smtClean="0">
                <a:solidFill>
                  <a:schemeClr val="accent3">
                    <a:lumMod val="25000"/>
                  </a:schemeClr>
                </a:solidFill>
                <a:latin typeface="Abadi" panose="020B0604020104020204" pitchFamily="34" charset="0"/>
              </a:rPr>
              <a:t>occurance</a:t>
            </a:r>
            <a:r>
              <a:rPr lang="en-US" sz="2200" dirty="0" smtClean="0">
                <a:solidFill>
                  <a:schemeClr val="accent3">
                    <a:lumMod val="25000"/>
                  </a:schemeClr>
                </a:solidFill>
                <a:latin typeface="Abadi" panose="020B0604020104020204" pitchFamily="34" charset="0"/>
              </a:rPr>
              <a:t> of each orbits</a:t>
            </a:r>
          </a:p>
          <a:p>
            <a:r>
              <a:rPr lang="en-US" sz="2200" dirty="0" smtClean="0">
                <a:solidFill>
                  <a:schemeClr val="accent3">
                    <a:lumMod val="25000"/>
                  </a:schemeClr>
                </a:solidFill>
                <a:latin typeface="Abadi" panose="020B0604020104020204" pitchFamily="34" charset="0"/>
              </a:rPr>
              <a:t>Created landing outcome label from outcome column and exported the results to csv</a:t>
            </a:r>
            <a:endParaRPr lang="en-US" sz="2200" dirty="0">
              <a:solidFill>
                <a:schemeClr val="accent3">
                  <a:lumMod val="25000"/>
                </a:schemeClr>
              </a:solidFill>
              <a:latin typeface="Abadi" panose="020B0604020104020204" pitchFamily="34" charset="0"/>
            </a:endParaRPr>
          </a:p>
          <a:p>
            <a:r>
              <a:rPr lang="en-US" sz="2200" dirty="0" smtClean="0">
                <a:solidFill>
                  <a:schemeClr val="accent3">
                    <a:lumMod val="25000"/>
                  </a:schemeClr>
                </a:solidFill>
                <a:latin typeface="Abadi" panose="020B0604020104020204" pitchFamily="34" charset="0"/>
              </a:rPr>
              <a:t>GitHub URL </a:t>
            </a:r>
            <a:r>
              <a:rPr lang="en-US" sz="2200" dirty="0" smtClean="0">
                <a:solidFill>
                  <a:schemeClr val="accent3">
                    <a:lumMod val="25000"/>
                  </a:schemeClr>
                </a:solidFill>
                <a:latin typeface="Abadi" panose="020B0604020104020204" pitchFamily="34" charset="0"/>
              </a:rPr>
              <a:t>-</a:t>
            </a:r>
            <a:r>
              <a:rPr lang="en-US" dirty="0"/>
              <a:t> </a:t>
            </a: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://github.com/maddukuriv/IBM-Data-Science/blob/main/labs-jupyter-spacex-Data%20wrangling.ipynb</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Explored the data by visualizing the relationship between flight no and launch site, payload and launch site, success rate of each orbit type, flight no and orbit type, and the launch success yearly trend.</a:t>
            </a:r>
            <a:endParaRPr lang="en-US" sz="2200" dirty="0">
              <a:solidFill>
                <a:schemeClr val="accent3">
                  <a:lumMod val="25000"/>
                </a:schemeClr>
              </a:solidFill>
              <a:latin typeface="Abadi"/>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a:t>
            </a:r>
            <a:r>
              <a:rPr lang="en-US" sz="2200" dirty="0" smtClean="0">
                <a:solidFill>
                  <a:schemeClr val="accent3">
                    <a:lumMod val="25000"/>
                  </a:schemeClr>
                </a:solidFill>
                <a:latin typeface="Abadi" panose="020B0604020104020204" pitchFamily="34" charset="0"/>
              </a:rPr>
              <a:t>URL- </a:t>
            </a:r>
            <a:r>
              <a:rPr lang="en-US" sz="2200" dirty="0" smtClean="0">
                <a:solidFill>
                  <a:schemeClr val="accent3">
                    <a:lumMod val="25000"/>
                  </a:schemeClr>
                </a:solidFill>
                <a:latin typeface="Abadi"/>
              </a:rPr>
              <a:t>https</a:t>
            </a:r>
            <a:r>
              <a:rPr lang="en-US" sz="2200" dirty="0">
                <a:solidFill>
                  <a:schemeClr val="accent3">
                    <a:lumMod val="25000"/>
                  </a:schemeClr>
                </a:solidFill>
                <a:latin typeface="Abadi"/>
              </a:rPr>
              <a:t>://github.com/maddukuriv/IBM-Data-Science/blob/main/jupyter-labs-eda-dataviz.ipynb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10515601" cy="4351338"/>
          </a:xfrm>
          <a:prstGeom prst="rect">
            <a:avLst/>
          </a:prstGeom>
        </p:spPr>
        <p:txBody>
          <a:bodyPr lIns="91440" tIns="45720" rIns="91440" bIns="45720" anchor="t"/>
          <a:lstStyle/>
          <a:p>
            <a:pPr>
              <a:lnSpc>
                <a:spcPct val="100000"/>
              </a:lnSpc>
              <a:spcBef>
                <a:spcPts val="1400"/>
              </a:spcBef>
            </a:pPr>
            <a:r>
              <a:rPr lang="en-US" sz="2200" dirty="0" smtClean="0">
                <a:solidFill>
                  <a:schemeClr val="accent3">
                    <a:lumMod val="25000"/>
                  </a:schemeClr>
                </a:solidFill>
                <a:latin typeface="Abadi"/>
              </a:rPr>
              <a:t>Loaded the </a:t>
            </a:r>
            <a:r>
              <a:rPr lang="en-US" sz="2200" dirty="0" err="1" smtClean="0">
                <a:solidFill>
                  <a:schemeClr val="accent3">
                    <a:lumMod val="25000"/>
                  </a:schemeClr>
                </a:solidFill>
                <a:latin typeface="Abadi"/>
              </a:rPr>
              <a:t>SpaceX</a:t>
            </a:r>
            <a:r>
              <a:rPr lang="en-US" sz="2200" dirty="0" smtClean="0">
                <a:solidFill>
                  <a:schemeClr val="accent3">
                    <a:lumMod val="25000"/>
                  </a:schemeClr>
                </a:solidFill>
                <a:latin typeface="Abadi"/>
              </a:rPr>
              <a:t> dataset in to a PostgreSQL database without leaving the </a:t>
            </a:r>
            <a:r>
              <a:rPr lang="en-US" sz="2200" dirty="0" err="1" smtClean="0">
                <a:solidFill>
                  <a:schemeClr val="accent3">
                    <a:lumMod val="25000"/>
                  </a:schemeClr>
                </a:solidFill>
                <a:latin typeface="Abadi"/>
              </a:rPr>
              <a:t>jupyter</a:t>
            </a:r>
            <a:r>
              <a:rPr lang="en-US" sz="2200" dirty="0" smtClean="0">
                <a:solidFill>
                  <a:schemeClr val="accent3">
                    <a:lumMod val="25000"/>
                  </a:schemeClr>
                </a:solidFill>
                <a:latin typeface="Abadi"/>
              </a:rPr>
              <a:t> notebook.</a:t>
            </a:r>
          </a:p>
          <a:p>
            <a:pPr>
              <a:lnSpc>
                <a:spcPct val="100000"/>
              </a:lnSpc>
              <a:spcBef>
                <a:spcPts val="1400"/>
              </a:spcBef>
            </a:pPr>
            <a:r>
              <a:rPr lang="en-US" sz="2200" dirty="0" smtClean="0">
                <a:solidFill>
                  <a:schemeClr val="accent3">
                    <a:lumMod val="25000"/>
                  </a:schemeClr>
                </a:solidFill>
                <a:latin typeface="Abadi"/>
              </a:rPr>
              <a:t>Applied EDA with SQL to get insight from the data.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 </a:t>
            </a:r>
            <a:r>
              <a:rPr lang="en-US" sz="2200" dirty="0" smtClean="0">
                <a:solidFill>
                  <a:schemeClr val="accent3">
                    <a:lumMod val="25000"/>
                  </a:schemeClr>
                </a:solidFill>
                <a:latin typeface="Abadi" panose="020B0604020104020204" pitchFamily="34" charset="0"/>
              </a:rPr>
              <a:t>-</a:t>
            </a:r>
            <a:r>
              <a:rPr lang="en-US" dirty="0"/>
              <a:t> </a:t>
            </a: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://github.com/maddukuriv/IBM-Data-Science/blob/main/jupyter-labs-eda-sql-coursera.ipynb</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Marked all launch sites and added map objects such as markers, circles, lines to mark the success or failure of launches for each site on the folium map.</a:t>
            </a:r>
          </a:p>
          <a:p>
            <a:pPr>
              <a:lnSpc>
                <a:spcPct val="100000"/>
              </a:lnSpc>
              <a:spcBef>
                <a:spcPts val="1400"/>
              </a:spcBef>
            </a:pPr>
            <a:r>
              <a:rPr lang="en-US" sz="2200" dirty="0" smtClean="0">
                <a:solidFill>
                  <a:schemeClr val="accent3">
                    <a:lumMod val="25000"/>
                  </a:schemeClr>
                </a:solidFill>
                <a:latin typeface="Abadi" panose="020B0604020104020204" pitchFamily="34" charset="0"/>
              </a:rPr>
              <a:t>Assigned the feature launch outcomes(failure or success) to class 0 and 1</a:t>
            </a:r>
          </a:p>
          <a:p>
            <a:pPr>
              <a:lnSpc>
                <a:spcPct val="100000"/>
              </a:lnSpc>
              <a:spcBef>
                <a:spcPts val="1400"/>
              </a:spcBef>
            </a:pPr>
            <a:r>
              <a:rPr lang="en-US" sz="2200" dirty="0" smtClean="0">
                <a:solidFill>
                  <a:schemeClr val="accent3">
                    <a:lumMod val="25000"/>
                  </a:schemeClr>
                </a:solidFill>
                <a:latin typeface="Abadi" panose="020B0604020104020204" pitchFamily="34" charset="0"/>
              </a:rPr>
              <a:t>Used the color-label marker </a:t>
            </a:r>
            <a:r>
              <a:rPr lang="en-US" sz="2200" dirty="0" err="1" smtClean="0">
                <a:solidFill>
                  <a:schemeClr val="accent3">
                    <a:lumMod val="25000"/>
                  </a:schemeClr>
                </a:solidFill>
                <a:latin typeface="Abadi" panose="020B0604020104020204" pitchFamily="34" charset="0"/>
              </a:rPr>
              <a:t>clusteres</a:t>
            </a:r>
            <a:r>
              <a:rPr lang="en-US" sz="2200" dirty="0" smtClean="0">
                <a:solidFill>
                  <a:schemeClr val="accent3">
                    <a:lumMod val="25000"/>
                  </a:schemeClr>
                </a:solidFill>
                <a:latin typeface="Abadi" panose="020B0604020104020204" pitchFamily="34" charset="0"/>
              </a:rPr>
              <a:t> and identified the high success rate launch sites.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Calculated the distance between launch sites to its proximities.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rPr>
              <a:t>- https://github.com/maddukuriv/IBM-Data-Science/blob/main/lab_jupyter_launch_site_location.ipynb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Built an interactive dashboard with </a:t>
            </a:r>
            <a:r>
              <a:rPr lang="en-US" sz="2200" dirty="0" err="1" smtClean="0">
                <a:solidFill>
                  <a:schemeClr val="accent3">
                    <a:lumMod val="25000"/>
                  </a:schemeClr>
                </a:solidFill>
                <a:latin typeface="Abadi" panose="020B0604020104020204" pitchFamily="34" charset="0"/>
              </a:rPr>
              <a:t>plotly</a:t>
            </a:r>
            <a:r>
              <a:rPr lang="en-US" sz="2200" dirty="0" smtClean="0">
                <a:solidFill>
                  <a:schemeClr val="accent3">
                    <a:lumMod val="25000"/>
                  </a:schemeClr>
                </a:solidFill>
                <a:latin typeface="Abadi" panose="020B0604020104020204" pitchFamily="34" charset="0"/>
              </a:rPr>
              <a:t>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Plotted pie charts showing the total launches by sites.</a:t>
            </a:r>
          </a:p>
          <a:p>
            <a:pPr>
              <a:lnSpc>
                <a:spcPct val="100000"/>
              </a:lnSpc>
              <a:spcBef>
                <a:spcPts val="1400"/>
              </a:spcBef>
            </a:pPr>
            <a:r>
              <a:rPr lang="en-US" sz="2200" dirty="0" smtClean="0">
                <a:solidFill>
                  <a:schemeClr val="accent3">
                    <a:lumMod val="25000"/>
                  </a:schemeClr>
                </a:solidFill>
                <a:latin typeface="Abadi" panose="020B0604020104020204" pitchFamily="34" charset="0"/>
              </a:rPr>
              <a:t>Plotted scatter graph showing the relationship with outcome and payload for different booster version.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 </a:t>
            </a:r>
            <a:r>
              <a:rPr lang="en-US" sz="2200" dirty="0" smtClean="0">
                <a:solidFill>
                  <a:schemeClr val="accent3">
                    <a:lumMod val="25000"/>
                  </a:schemeClr>
                </a:solidFill>
                <a:latin typeface="Abadi" panose="020B0604020104020204" pitchFamily="34" charset="0"/>
              </a:rPr>
              <a:t>–  </a:t>
            </a:r>
            <a:r>
              <a:rPr lang="en-US" sz="2200" dirty="0" smtClean="0">
                <a:solidFill>
                  <a:schemeClr val="accent3">
                    <a:lumMod val="25000"/>
                  </a:schemeClr>
                </a:solidFill>
                <a:latin typeface="Abadi" panose="020B0604020104020204" pitchFamily="34" charset="0"/>
              </a:rPr>
              <a:t>https</a:t>
            </a:r>
            <a:r>
              <a:rPr lang="en-US" sz="2200" dirty="0">
                <a:solidFill>
                  <a:schemeClr val="accent3">
                    <a:lumMod val="25000"/>
                  </a:schemeClr>
                </a:solidFill>
                <a:latin typeface="Abadi" panose="020B0604020104020204" pitchFamily="34" charset="0"/>
              </a:rPr>
              <a:t>://github.com/maddukuriv/IBM-Data-Science/blob/main/dash_interactive.py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Loaded the data using </a:t>
            </a:r>
            <a:r>
              <a:rPr lang="en-US" sz="2200" dirty="0" err="1" smtClean="0">
                <a:solidFill>
                  <a:schemeClr val="accent3">
                    <a:lumMod val="25000"/>
                  </a:schemeClr>
                </a:solidFill>
                <a:latin typeface="Abadi" panose="020B0604020104020204" pitchFamily="34" charset="0"/>
              </a:rPr>
              <a:t>numpy</a:t>
            </a:r>
            <a:r>
              <a:rPr lang="en-US" sz="2200" dirty="0" smtClean="0">
                <a:solidFill>
                  <a:schemeClr val="accent3">
                    <a:lumMod val="25000"/>
                  </a:schemeClr>
                </a:solidFill>
                <a:latin typeface="Abadi" panose="020B0604020104020204" pitchFamily="34" charset="0"/>
              </a:rPr>
              <a:t> and pandas, transformed the data, split data in to training &amp; testing.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Built different ML models and tune different parameters using </a:t>
            </a:r>
            <a:r>
              <a:rPr lang="en-US" sz="2200" dirty="0" err="1" smtClean="0">
                <a:solidFill>
                  <a:schemeClr val="accent3">
                    <a:lumMod val="25000"/>
                  </a:schemeClr>
                </a:solidFill>
                <a:latin typeface="Abadi" panose="020B0604020104020204" pitchFamily="34" charset="0"/>
              </a:rPr>
              <a:t>GridSearchCV</a:t>
            </a: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Used accuracy as a metric for model and improved the model using feature engineering and algorithm tuning.</a:t>
            </a:r>
          </a:p>
          <a:p>
            <a:pPr>
              <a:lnSpc>
                <a:spcPct val="100000"/>
              </a:lnSpc>
              <a:spcBef>
                <a:spcPts val="1400"/>
              </a:spcBef>
            </a:pPr>
            <a:r>
              <a:rPr lang="en-US" sz="2200" dirty="0" smtClean="0">
                <a:solidFill>
                  <a:schemeClr val="accent3">
                    <a:lumMod val="25000"/>
                  </a:schemeClr>
                </a:solidFill>
                <a:latin typeface="Abadi" panose="020B0604020104020204" pitchFamily="34" charset="0"/>
              </a:rPr>
              <a:t>Found the best performing classification model.</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GitHub URL - </a:t>
            </a:r>
            <a:r>
              <a:rPr lang="en-US" sz="2200" dirty="0">
                <a:solidFill>
                  <a:schemeClr val="accent3">
                    <a:lumMod val="25000"/>
                  </a:schemeClr>
                </a:solidFill>
                <a:latin typeface="Abadi" panose="020B0604020104020204" pitchFamily="34" charset="0"/>
              </a:rPr>
              <a:t>https://github.com/maddukuriv/IBM-Data-Science/blob/main/SpaceX_Machine%20Learning%20Prediction_Part_5.ipynb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6" y="1716999"/>
            <a:ext cx="7606183" cy="4308573"/>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3200" dirty="0">
                <a:solidFill>
                  <a:schemeClr val="accent3">
                    <a:lumMod val="25000"/>
                  </a:schemeClr>
                </a:solidFill>
                <a:latin typeface="Abadi"/>
              </a:rPr>
              <a:t>Executive Summary</a:t>
            </a:r>
          </a:p>
          <a:p>
            <a:pPr>
              <a:lnSpc>
                <a:spcPct val="100000"/>
              </a:lnSpc>
              <a:spcBef>
                <a:spcPts val="1400"/>
              </a:spcBef>
            </a:pPr>
            <a:r>
              <a:rPr lang="en-US" sz="3200" dirty="0">
                <a:solidFill>
                  <a:schemeClr val="accent3">
                    <a:lumMod val="25000"/>
                  </a:schemeClr>
                </a:solidFill>
                <a:latin typeface="Abadi"/>
              </a:rPr>
              <a:t>Introduction</a:t>
            </a:r>
          </a:p>
          <a:p>
            <a:pPr>
              <a:lnSpc>
                <a:spcPct val="100000"/>
              </a:lnSpc>
              <a:spcBef>
                <a:spcPts val="1400"/>
              </a:spcBef>
            </a:pPr>
            <a:r>
              <a:rPr lang="en-US" sz="3200" dirty="0">
                <a:solidFill>
                  <a:schemeClr val="accent3">
                    <a:lumMod val="25000"/>
                  </a:schemeClr>
                </a:solidFill>
                <a:latin typeface="Abadi"/>
              </a:rPr>
              <a:t>Methodology</a:t>
            </a:r>
          </a:p>
          <a:p>
            <a:pPr>
              <a:lnSpc>
                <a:spcPct val="100000"/>
              </a:lnSpc>
              <a:spcBef>
                <a:spcPts val="1400"/>
              </a:spcBef>
            </a:pPr>
            <a:r>
              <a:rPr lang="en-US" sz="3200" dirty="0">
                <a:solidFill>
                  <a:schemeClr val="accent3">
                    <a:lumMod val="25000"/>
                  </a:schemeClr>
                </a:solidFill>
                <a:latin typeface="Abadi"/>
              </a:rPr>
              <a:t>Results</a:t>
            </a:r>
          </a:p>
          <a:p>
            <a:pPr>
              <a:lnSpc>
                <a:spcPct val="100000"/>
              </a:lnSpc>
              <a:spcBef>
                <a:spcPts val="1400"/>
              </a:spcBef>
            </a:pPr>
            <a:r>
              <a:rPr lang="en-US" sz="3200" dirty="0">
                <a:solidFill>
                  <a:schemeClr val="accent3">
                    <a:lumMod val="25000"/>
                  </a:schemeClr>
                </a:solidFill>
                <a:latin typeface="Abadi"/>
              </a:rPr>
              <a:t>Conclusion</a:t>
            </a:r>
          </a:p>
          <a:p>
            <a:pPr>
              <a:lnSpc>
                <a:spcPct val="100000"/>
              </a:lnSpc>
              <a:spcBef>
                <a:spcPts val="1400"/>
              </a:spcBef>
            </a:pPr>
            <a:r>
              <a:rPr lang="en-US" sz="3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1572549"/>
            <a:ext cx="8022549" cy="681524"/>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Flight Number vs. Launch </a:t>
            </a:r>
            <a:r>
              <a:rPr lang="en-CA" sz="2200" dirty="0" smtClean="0">
                <a:solidFill>
                  <a:schemeClr val="accent3">
                    <a:lumMod val="25000"/>
                  </a:schemeClr>
                </a:solidFill>
                <a:latin typeface="Abadi" panose="020B0604020104020204" pitchFamily="34" charset="0"/>
              </a:rPr>
              <a:t>Site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007682" y="2288780"/>
            <a:ext cx="9980357" cy="2583049"/>
          </a:xfrm>
          <a:prstGeom prst="rect">
            <a:avLst/>
          </a:prstGeom>
        </p:spPr>
      </p:pic>
      <p:sp>
        <p:nvSpPr>
          <p:cNvPr id="8" name="Content Placeholder 2">
            <a:extLst>
              <a:ext uri="{FF2B5EF4-FFF2-40B4-BE49-F238E27FC236}">
                <a16:creationId xmlns:a16="http://schemas.microsoft.com/office/drawing/2014/main" id="{373827F3-F386-AA4E-80ED-D86DEF8C158D}"/>
              </a:ext>
            </a:extLst>
          </p:cNvPr>
          <p:cNvSpPr txBox="1">
            <a:spLocks/>
          </p:cNvSpPr>
          <p:nvPr/>
        </p:nvSpPr>
        <p:spPr>
          <a:xfrm>
            <a:off x="1007682" y="5121434"/>
            <a:ext cx="9980357" cy="10812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r>
              <a:rPr lang="en-US" sz="2200" dirty="0" smtClean="0">
                <a:solidFill>
                  <a:schemeClr val="accent3">
                    <a:lumMod val="25000"/>
                  </a:schemeClr>
                </a:solidFill>
                <a:latin typeface="Abadi" panose="020B0604020104020204" pitchFamily="34" charset="0"/>
              </a:rPr>
              <a:t>. </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6328"/>
            <a:ext cx="10515600" cy="550112"/>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Scatter </a:t>
            </a:r>
            <a:r>
              <a:rPr lang="en-CA" sz="2200" dirty="0">
                <a:solidFill>
                  <a:schemeClr val="accent3">
                    <a:lumMod val="25000"/>
                  </a:schemeClr>
                </a:solidFill>
                <a:latin typeface="Abadi" panose="020B0604020104020204" pitchFamily="34" charset="0"/>
              </a:rPr>
              <a:t>plot of Payload vs. Launch </a:t>
            </a:r>
            <a:r>
              <a:rPr lang="en-CA" sz="2200" dirty="0" smtClean="0">
                <a:solidFill>
                  <a:schemeClr val="accent3">
                    <a:lumMod val="25000"/>
                  </a:schemeClr>
                </a:solidFill>
                <a:latin typeface="Abadi" panose="020B0604020104020204" pitchFamily="34" charset="0"/>
              </a:rPr>
              <a:t>Site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3"/>
          <a:stretch>
            <a:fillRect/>
          </a:stretch>
        </p:blipFill>
        <p:spPr>
          <a:xfrm>
            <a:off x="770011" y="1996440"/>
            <a:ext cx="9516989" cy="3332986"/>
          </a:xfrm>
          <a:prstGeom prst="rect">
            <a:avLst/>
          </a:prstGeom>
        </p:spPr>
      </p:pic>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770010" y="5311303"/>
            <a:ext cx="9516989" cy="9523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The grater the payload mass for launch site CCAFS SLC 40 the higher the success rate for the rocket.</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42034"/>
            <a:ext cx="10515600" cy="569646"/>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bar chart for the success rate of each orbit </a:t>
            </a:r>
            <a:r>
              <a:rPr lang="en-US" sz="2200" dirty="0" smtClean="0">
                <a:solidFill>
                  <a:schemeClr val="accent3">
                    <a:lumMod val="25000"/>
                  </a:schemeClr>
                </a:solidFill>
                <a:latin typeface="Abadi" panose="020B0604020104020204" pitchFamily="34" charset="0"/>
              </a:rPr>
              <a:t>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5D079B70-0CE8-4E07-ADD8-E302B697715E}"/>
              </a:ext>
            </a:extLst>
          </p:cNvPr>
          <p:cNvPicPr>
            <a:picLocks noChangeAspect="1"/>
          </p:cNvPicPr>
          <p:nvPr/>
        </p:nvPicPr>
        <p:blipFill>
          <a:blip r:embed="rId3"/>
          <a:stretch>
            <a:fillRect/>
          </a:stretch>
        </p:blipFill>
        <p:spPr>
          <a:xfrm>
            <a:off x="770011" y="2011680"/>
            <a:ext cx="6580559" cy="3439266"/>
          </a:xfrm>
          <a:prstGeom prst="rect">
            <a:avLst/>
          </a:prstGeom>
        </p:spPr>
      </p:pic>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942372" y="5044079"/>
            <a:ext cx="10515600" cy="14230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endParaRPr lang="en-US" sz="2200" dirty="0" smtClean="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From the plot, we can see that ES-L1, GEO, HEO, SSO, VLEO had the most success rate.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01805"/>
            <a:ext cx="10515600" cy="612484"/>
          </a:xfrm>
          <a:prstGeom prst="rect">
            <a:avLst/>
          </a:prstGeom>
        </p:spPr>
        <p:txBody>
          <a:bodyPr>
            <a:normAutofit/>
          </a:bodyPr>
          <a:lstStyle/>
          <a:p>
            <a:pPr>
              <a:lnSpc>
                <a:spcPct val="100000"/>
              </a:lnSpc>
              <a:spcBef>
                <a:spcPts val="1400"/>
              </a:spcBef>
            </a:pPr>
            <a:r>
              <a:rPr lang="en-CA" sz="2200" dirty="0" smtClean="0">
                <a:solidFill>
                  <a:schemeClr val="accent3">
                    <a:lumMod val="25000"/>
                  </a:schemeClr>
                </a:solidFill>
                <a:latin typeface="Abadi" panose="020B0604020104020204" pitchFamily="34" charset="0"/>
              </a:rPr>
              <a:t>S</a:t>
            </a:r>
            <a:r>
              <a:rPr lang="en-US" sz="2200" dirty="0" err="1" smtClean="0">
                <a:solidFill>
                  <a:schemeClr val="accent3">
                    <a:lumMod val="25000"/>
                  </a:schemeClr>
                </a:solidFill>
                <a:latin typeface="Abadi" panose="020B0604020104020204" pitchFamily="34" charset="0"/>
              </a:rPr>
              <a:t>catter</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point of Flight number vs. Orbit type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4"/>
          <a:stretch>
            <a:fillRect/>
          </a:stretch>
        </p:blipFill>
        <p:spPr>
          <a:xfrm>
            <a:off x="903556" y="1933488"/>
            <a:ext cx="10248509" cy="2610695"/>
          </a:xfrm>
          <a:prstGeom prst="rect">
            <a:avLst/>
          </a:prstGeom>
        </p:spPr>
      </p:pic>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770010" y="4582210"/>
            <a:ext cx="10515600" cy="115643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Bef>
                <a:spcPts val="1400"/>
              </a:spcBef>
            </a:pPr>
            <a:r>
              <a:rPr lang="en-US" sz="24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marL="0" indent="0">
              <a:lnSpc>
                <a:spcPct val="100000"/>
              </a:lnSpc>
              <a:spcBef>
                <a:spcPts val="1400"/>
              </a:spcBef>
              <a:buFont typeface="Arial" panose="020B0604020202020204" pitchFamily="34" charset="0"/>
              <a:buNone/>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523206"/>
            <a:ext cx="8633069" cy="61039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scatter point of payload vs. orbit </a:t>
            </a:r>
            <a:r>
              <a:rPr lang="en-US" sz="2200" dirty="0" smtClean="0">
                <a:solidFill>
                  <a:schemeClr val="accent3">
                    <a:lumMod val="25000"/>
                  </a:schemeClr>
                </a:solidFill>
                <a:latin typeface="Abadi" panose="020B0604020104020204" pitchFamily="34" charset="0"/>
              </a:rPr>
              <a:t>type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003765" y="2133600"/>
            <a:ext cx="9082607" cy="2095500"/>
          </a:xfrm>
          <a:prstGeom prst="rect">
            <a:avLst/>
          </a:prstGeom>
        </p:spPr>
      </p:pic>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770011" y="4320598"/>
            <a:ext cx="10687961" cy="95440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smtClean="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53477"/>
            <a:ext cx="8633069" cy="581831"/>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Show a </a:t>
            </a:r>
            <a:r>
              <a:rPr lang="en-US" sz="2200" dirty="0">
                <a:solidFill>
                  <a:schemeClr val="accent3">
                    <a:lumMod val="25000"/>
                  </a:schemeClr>
                </a:solidFill>
                <a:latin typeface="Abadi" panose="020B0604020104020204" pitchFamily="34" charset="0"/>
              </a:rPr>
              <a:t>line chart of yearly average success </a:t>
            </a:r>
            <a:r>
              <a:rPr lang="en-US" sz="2200" dirty="0" smtClean="0">
                <a:solidFill>
                  <a:schemeClr val="accent3">
                    <a:lumMod val="25000"/>
                  </a:schemeClr>
                </a:solidFill>
                <a:latin typeface="Abadi" panose="020B0604020104020204" pitchFamily="34" charset="0"/>
              </a:rPr>
              <a:t>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504E95A-B6F2-4A67-922F-F513B07630F5}"/>
              </a:ext>
            </a:extLst>
          </p:cNvPr>
          <p:cNvPicPr>
            <a:picLocks noChangeAspect="1"/>
          </p:cNvPicPr>
          <p:nvPr/>
        </p:nvPicPr>
        <p:blipFill>
          <a:blip r:embed="rId3"/>
          <a:stretch>
            <a:fillRect/>
          </a:stretch>
        </p:blipFill>
        <p:spPr>
          <a:xfrm>
            <a:off x="1009502" y="1935308"/>
            <a:ext cx="6303910" cy="3602565"/>
          </a:xfrm>
          <a:prstGeom prst="rect">
            <a:avLst/>
          </a:prstGeom>
        </p:spPr>
      </p:pic>
      <p:sp>
        <p:nvSpPr>
          <p:cNvPr id="7" name="Content Placeholder 2">
            <a:extLst>
              <a:ext uri="{FF2B5EF4-FFF2-40B4-BE49-F238E27FC236}">
                <a16:creationId xmlns:a16="http://schemas.microsoft.com/office/drawing/2014/main" id="{373827F3-F386-AA4E-80ED-D86DEF8C158D}"/>
              </a:ext>
            </a:extLst>
          </p:cNvPr>
          <p:cNvSpPr txBox="1">
            <a:spLocks/>
          </p:cNvSpPr>
          <p:nvPr/>
        </p:nvSpPr>
        <p:spPr>
          <a:xfrm>
            <a:off x="770011" y="5537873"/>
            <a:ext cx="10515600" cy="889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sz="2200" dirty="0" smtClean="0">
                <a:latin typeface="Abadi" panose="020B0604020104020204" pitchFamily="34" charset="0"/>
              </a:rPr>
              <a:t>From the plot, we can observe that success rate since 2013 kept on increasing till 2020.</a:t>
            </a:r>
          </a:p>
          <a:p>
            <a:pPr>
              <a:spcBef>
                <a:spcPts val="1400"/>
              </a:spcBef>
            </a:pPr>
            <a:endParaRPr lang="en-US" sz="2000" dirty="0"/>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525310" cy="3949699"/>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a:t>
            </a:r>
            <a:r>
              <a:rPr lang="en-US" sz="2200" dirty="0" err="1">
                <a:latin typeface="Abadi" panose="020B0604020104020204" pitchFamily="34" charset="0"/>
              </a:rPr>
              <a:t>SpaceX</a:t>
            </a:r>
            <a:r>
              <a:rPr lang="en-US" sz="2200" dirty="0">
                <a:latin typeface="Abadi" panose="020B0604020104020204" pitchFamily="34" charset="0"/>
              </a:rPr>
              <a:t> data.</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3"/>
          <a:stretch>
            <a:fillRect/>
          </a:stretch>
        </p:blipFill>
        <p:spPr>
          <a:xfrm>
            <a:off x="5295320" y="1608011"/>
            <a:ext cx="6253212" cy="416731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query </a:t>
            </a:r>
            <a:r>
              <a:rPr lang="en-US" sz="2200" dirty="0" smtClean="0">
                <a:solidFill>
                  <a:schemeClr val="accent3">
                    <a:lumMod val="25000"/>
                  </a:schemeClr>
                </a:solidFill>
                <a:latin typeface="Abadi" panose="020B0604020104020204" pitchFamily="34" charset="0"/>
              </a:rPr>
              <a:t>below</a:t>
            </a:r>
            <a:r>
              <a:rPr lang="en-US" sz="2200" dirty="0" smtClean="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4604" y="2749461"/>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173145" y="2816481"/>
            <a:ext cx="8047055" cy="3192817"/>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085215"/>
          </a:xfrm>
          <a:prstGeom prst="rect">
            <a:avLst/>
          </a:prstGeom>
        </p:spPr>
        <p:txBody>
          <a:bodyPr>
            <a:normAutofit/>
          </a:bodyPr>
          <a:lstStyle/>
          <a:p>
            <a:pPr>
              <a:spcBef>
                <a:spcPts val="1400"/>
              </a:spcBef>
            </a:pPr>
            <a:r>
              <a:rPr lang="en-US" sz="2400" dirty="0">
                <a:latin typeface="Abadi" panose="020B0604020104020204" pitchFamily="34" charset="0"/>
              </a:rPr>
              <a:t>We calculated the average payload mass carried by booster version F9 v1.1 as </a:t>
            </a:r>
            <a:r>
              <a:rPr lang="en-US" sz="2400" dirty="0" smtClean="0">
                <a:latin typeface="Abadi" panose="020B0604020104020204" pitchFamily="34" charset="0"/>
              </a:rPr>
              <a:t>2928.4</a:t>
            </a:r>
            <a:endParaRPr lang="en-US" sz="2400" dirty="0">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3"/>
          <a:stretch>
            <a:fillRect/>
          </a:stretch>
        </p:blipFill>
        <p:spPr>
          <a:xfrm>
            <a:off x="1214862" y="2873257"/>
            <a:ext cx="7228098" cy="2904624"/>
          </a:xfrm>
          <a:prstGeom prst="rect">
            <a:avLst/>
          </a:prstGeom>
          <a:effectLst/>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0532"/>
            <a:ext cx="10515600" cy="4127308"/>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600" b="1" dirty="0">
                <a:solidFill>
                  <a:schemeClr val="accent3">
                    <a:lumMod val="25000"/>
                  </a:schemeClr>
                </a:solidFill>
                <a:latin typeface="Abadi" panose="020B0604020104020204" pitchFamily="34" charset="0"/>
              </a:rPr>
              <a:t>Summary of </a:t>
            </a:r>
            <a:r>
              <a:rPr lang="en-US" sz="2600" b="1" dirty="0" smtClean="0">
                <a:solidFill>
                  <a:schemeClr val="accent3">
                    <a:lumMod val="25000"/>
                  </a:schemeClr>
                </a:solidFill>
                <a:latin typeface="Abadi" panose="020B0604020104020204" pitchFamily="34" charset="0"/>
              </a:rPr>
              <a:t>methodologies</a:t>
            </a:r>
          </a:p>
          <a:p>
            <a:pPr marL="0" indent="0">
              <a:lnSpc>
                <a:spcPct val="170000"/>
              </a:lnSpc>
              <a:spcBef>
                <a:spcPts val="1400"/>
              </a:spcBef>
              <a:buNone/>
            </a:pPr>
            <a:r>
              <a:rPr lang="en-US" sz="2200" dirty="0" smtClean="0">
                <a:solidFill>
                  <a:schemeClr val="accent3">
                    <a:lumMod val="25000"/>
                  </a:schemeClr>
                </a:solidFill>
                <a:latin typeface="Abadi" panose="020B0604020104020204" pitchFamily="34" charset="0"/>
              </a:rPr>
              <a:t>In </a:t>
            </a:r>
            <a:r>
              <a:rPr lang="en-US" sz="2200" dirty="0" smtClean="0">
                <a:solidFill>
                  <a:schemeClr val="accent3">
                    <a:lumMod val="25000"/>
                  </a:schemeClr>
                </a:solidFill>
                <a:latin typeface="Abadi" panose="020B0604020104020204" pitchFamily="34" charset="0"/>
              </a:rPr>
              <a:t>this project data is collected </a:t>
            </a:r>
            <a:r>
              <a:rPr lang="en-US" sz="2200" dirty="0">
                <a:solidFill>
                  <a:schemeClr val="accent3">
                    <a:lumMod val="25000"/>
                  </a:schemeClr>
                </a:solidFill>
                <a:latin typeface="Abadi" panose="020B0604020104020204" pitchFamily="34" charset="0"/>
              </a:rPr>
              <a:t>from public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 &amp;</a:t>
            </a:r>
            <a:r>
              <a:rPr lang="en-US" sz="2200" dirty="0" smtClean="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Wikipedia </a:t>
            </a:r>
            <a:r>
              <a:rPr lang="en-US" sz="2200" dirty="0" smtClean="0">
                <a:solidFill>
                  <a:schemeClr val="accent3">
                    <a:lumMod val="25000"/>
                  </a:schemeClr>
                </a:solidFill>
                <a:latin typeface="Abadi" panose="020B0604020104020204" pitchFamily="34" charset="0"/>
              </a:rPr>
              <a:t>page and  created </a:t>
            </a:r>
            <a:r>
              <a:rPr lang="en-US" sz="2200" dirty="0">
                <a:solidFill>
                  <a:schemeClr val="accent3">
                    <a:lumMod val="25000"/>
                  </a:schemeClr>
                </a:solidFill>
                <a:latin typeface="Abadi" panose="020B0604020104020204" pitchFamily="34" charset="0"/>
              </a:rPr>
              <a:t>labels  column ‘class’ which classifies successful landings. Explored data using SQL,  visualization, folium maps, and </a:t>
            </a:r>
            <a:r>
              <a:rPr lang="en-US" sz="2200" dirty="0" smtClean="0">
                <a:solidFill>
                  <a:schemeClr val="accent3">
                    <a:lumMod val="25000"/>
                  </a:schemeClr>
                </a:solidFill>
                <a:latin typeface="Abadi" panose="020B0604020104020204" pitchFamily="34" charset="0"/>
              </a:rPr>
              <a:t>created dashboards</a:t>
            </a:r>
            <a:r>
              <a:rPr lang="en-US" sz="2200" dirty="0">
                <a:solidFill>
                  <a:schemeClr val="accent3">
                    <a:lumMod val="25000"/>
                  </a:schemeClr>
                </a:solidFill>
                <a:latin typeface="Abadi" panose="020B0604020104020204" pitchFamily="34" charset="0"/>
              </a:rPr>
              <a:t>. Gathered relevant columns to be used as  features. Changed all categorical variables to binary using one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best parameters for machine learning  models. Visualize accuracy score of all models.</a:t>
            </a:r>
          </a:p>
          <a:p>
            <a:pPr marL="0" indent="0">
              <a:lnSpc>
                <a:spcPct val="100000"/>
              </a:lnSpc>
              <a:spcBef>
                <a:spcPts val="1400"/>
              </a:spcBef>
              <a:buNone/>
            </a:pPr>
            <a:endParaRPr lang="en-US" sz="26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31049046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02335"/>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observed that the dates of the first successful landing outcome on ground pad was 22</a:t>
            </a:r>
            <a:r>
              <a:rPr lang="en-US" sz="2400" baseline="30000" dirty="0">
                <a:latin typeface="Abadi" panose="020B0604020104020204" pitchFamily="34" charset="0"/>
              </a:rPr>
              <a:t>nd</a:t>
            </a:r>
            <a:r>
              <a:rPr lang="en-US" sz="2400" dirty="0">
                <a:latin typeface="Abadi" panose="020B0604020104020204" pitchFamily="34" charset="0"/>
              </a:rPr>
              <a:t> December 2015</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3"/>
          <a:stretch>
            <a:fillRect/>
          </a:stretch>
        </p:blipFill>
        <p:spPr>
          <a:xfrm>
            <a:off x="1195760" y="2777725"/>
            <a:ext cx="7519012" cy="299923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695310" cy="4199948"/>
          </a:xfrm>
          <a:prstGeom prst="rect">
            <a:avLst/>
          </a:prstGeom>
        </p:spPr>
        <p:txBody>
          <a:bodyPr lIns="91440" tIns="45720" rIns="91440" bIns="45720" anchor="t">
            <a:normAutofit/>
          </a:bodyPr>
          <a:lstStyle/>
          <a:p>
            <a:pPr>
              <a:spcBef>
                <a:spcPts val="1400"/>
              </a:spcBef>
            </a:pPr>
            <a:r>
              <a:rPr lang="en-US" sz="2400" dirty="0">
                <a:latin typeface="Abadi" panose="020B0604020104020204" pitchFamily="34" charset="0"/>
              </a:rPr>
              <a:t>We used the </a:t>
            </a:r>
            <a:r>
              <a:rPr lang="en-US" sz="2400" b="1" dirty="0">
                <a:latin typeface="Abadi" panose="020B0604020104020204" pitchFamily="34" charset="0"/>
              </a:rPr>
              <a:t>WHERE</a:t>
            </a:r>
            <a:r>
              <a:rPr lang="en-US" sz="2400" dirty="0">
                <a:latin typeface="Abadi" panose="020B0604020104020204" pitchFamily="34" charset="0"/>
              </a:rPr>
              <a:t> clause to filter for boosters which have successfully landed on drone ship and applied the </a:t>
            </a:r>
            <a:r>
              <a:rPr lang="en-US" sz="2400" b="1" dirty="0">
                <a:latin typeface="Abadi" panose="020B0604020104020204" pitchFamily="34" charset="0"/>
              </a:rPr>
              <a:t>AND</a:t>
            </a:r>
            <a:r>
              <a:rPr lang="en-US" sz="2400" dirty="0">
                <a:latin typeface="Abadi" panose="020B0604020104020204" pitchFamily="34" charset="0"/>
              </a:rPr>
              <a:t> condition to determine successful landing with payload mass greater than 4000 but less than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8BE87361-909F-45C4-896B-C2764CBD18B5}"/>
              </a:ext>
            </a:extLst>
          </p:cNvPr>
          <p:cNvPicPr>
            <a:picLocks noChangeAspect="1"/>
          </p:cNvPicPr>
          <p:nvPr/>
        </p:nvPicPr>
        <p:blipFill>
          <a:blip r:embed="rId3"/>
          <a:stretch>
            <a:fillRect/>
          </a:stretch>
        </p:blipFill>
        <p:spPr>
          <a:xfrm>
            <a:off x="5032397" y="1587934"/>
            <a:ext cx="6253214" cy="428411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015350" cy="4351338"/>
          </a:xfrm>
          <a:prstGeom prst="rect">
            <a:avLst/>
          </a:prstGeom>
        </p:spPr>
        <p:txBody>
          <a:bodyPr>
            <a:normAutofit/>
          </a:bodyPr>
          <a:lstStyle/>
          <a:p>
            <a:pPr>
              <a:spcBef>
                <a:spcPts val="1400"/>
              </a:spcBef>
            </a:pPr>
            <a:r>
              <a:rPr lang="en-US" sz="2400" dirty="0">
                <a:latin typeface="Abadi" panose="020B0604020104020204" pitchFamily="34" charset="0"/>
              </a:rPr>
              <a:t>We used wildcard like ‘%’ to filter for </a:t>
            </a:r>
            <a:r>
              <a:rPr lang="en-US" sz="2400" b="1" dirty="0">
                <a:latin typeface="Abadi" panose="020B0604020104020204" pitchFamily="34" charset="0"/>
              </a:rPr>
              <a:t>WHERE</a:t>
            </a:r>
            <a:r>
              <a:rPr lang="en-US" sz="2400" dirty="0">
                <a:latin typeface="Abadi" panose="020B0604020104020204" pitchFamily="34" charset="0"/>
              </a:rPr>
              <a:t> </a:t>
            </a:r>
            <a:r>
              <a:rPr lang="en-US" sz="2400" dirty="0" err="1">
                <a:latin typeface="Abadi" panose="020B0604020104020204" pitchFamily="34" charset="0"/>
              </a:rPr>
              <a:t>MissionOutcome</a:t>
            </a:r>
            <a:r>
              <a:rPr lang="en-US" sz="2400" dirty="0">
                <a:latin typeface="Abadi" panose="020B0604020104020204" pitchFamily="34" charset="0"/>
              </a:rPr>
              <a:t> was a success or a failure. </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53A167C0-0A91-4A58-8964-1B36C1D5295C}"/>
              </a:ext>
            </a:extLst>
          </p:cNvPr>
          <p:cNvPicPr>
            <a:picLocks noChangeAspect="1"/>
          </p:cNvPicPr>
          <p:nvPr/>
        </p:nvPicPr>
        <p:blipFill>
          <a:blip r:embed="rId3"/>
          <a:stretch>
            <a:fillRect/>
          </a:stretch>
        </p:blipFill>
        <p:spPr>
          <a:xfrm>
            <a:off x="5276426" y="1825625"/>
            <a:ext cx="5108891" cy="463336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05950" cy="4351338"/>
          </a:xfrm>
          <a:prstGeom prst="rect">
            <a:avLst/>
          </a:prstGeom>
        </p:spPr>
        <p:txBody>
          <a:bodyPr>
            <a:normAutofit/>
          </a:bodyPr>
          <a:lstStyle/>
          <a:p>
            <a:pPr>
              <a:spcBef>
                <a:spcPts val="1400"/>
              </a:spcBef>
            </a:pPr>
            <a:r>
              <a:rPr lang="en-US" sz="2400" dirty="0">
                <a:latin typeface="Abadi" panose="020B0604020104020204" pitchFamily="34" charset="0"/>
              </a:rPr>
              <a:t>We determined the booster that have carried the maximum payload using a subquery in the </a:t>
            </a:r>
            <a:r>
              <a:rPr lang="en-US" sz="2400" b="1" dirty="0">
                <a:latin typeface="Abadi" panose="020B0604020104020204" pitchFamily="34" charset="0"/>
              </a:rPr>
              <a:t>WHERE</a:t>
            </a:r>
            <a:r>
              <a:rPr lang="en-US" sz="2400" dirty="0">
                <a:latin typeface="Abadi" panose="020B0604020104020204" pitchFamily="34" charset="0"/>
              </a:rPr>
              <a:t> clause and the </a:t>
            </a:r>
            <a:r>
              <a:rPr lang="en-US" sz="2400" b="1" dirty="0">
                <a:latin typeface="Abadi" panose="020B0604020104020204" pitchFamily="34" charset="0"/>
              </a:rPr>
              <a:t>MAX() </a:t>
            </a:r>
            <a:r>
              <a:rPr lang="en-US" sz="2400" dirty="0">
                <a:latin typeface="Abadi" panose="020B0604020104020204" pitchFamily="34" charset="0"/>
              </a:rPr>
              <a:t>function.</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3"/>
          <a:stretch>
            <a:fillRect/>
          </a:stretch>
        </p:blipFill>
        <p:spPr>
          <a:xfrm>
            <a:off x="5552137" y="1578799"/>
            <a:ext cx="5523943" cy="4446774"/>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35953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051670" cy="4351338"/>
          </a:xfrm>
          <a:prstGeom prst="rect">
            <a:avLst/>
          </a:prstGeom>
        </p:spPr>
        <p:txBody>
          <a:bodyPr lIns="91440" tIns="45720" rIns="91440" bIns="45720" anchor="t"/>
          <a:lstStyle/>
          <a:p>
            <a:pPr>
              <a:spcBef>
                <a:spcPts val="1400"/>
              </a:spcBef>
            </a:pPr>
            <a:r>
              <a:rPr lang="en-US" sz="2400" dirty="0">
                <a:latin typeface="Abadi" panose="020B0604020104020204" pitchFamily="34" charset="0"/>
              </a:rPr>
              <a:t>We selected Landing outcomes and the </a:t>
            </a:r>
            <a:r>
              <a:rPr lang="en-US" sz="2400" b="1" dirty="0">
                <a:latin typeface="Abadi" panose="020B0604020104020204" pitchFamily="34" charset="0"/>
              </a:rPr>
              <a:t>COUNT</a:t>
            </a:r>
            <a:r>
              <a:rPr lang="en-US" sz="2400" dirty="0">
                <a:latin typeface="Abadi" panose="020B0604020104020204" pitchFamily="34" charset="0"/>
              </a:rPr>
              <a:t> of landing outcomes from the data and used the </a:t>
            </a:r>
            <a:r>
              <a:rPr lang="en-US" sz="2400" b="1" dirty="0">
                <a:latin typeface="Abadi" panose="020B0604020104020204" pitchFamily="34" charset="0"/>
              </a:rPr>
              <a:t>WHERE</a:t>
            </a:r>
            <a:r>
              <a:rPr lang="en-US" sz="2400" dirty="0">
                <a:latin typeface="Abadi" panose="020B0604020104020204" pitchFamily="34" charset="0"/>
              </a:rPr>
              <a:t> clause to filter for landing outcomes </a:t>
            </a:r>
            <a:r>
              <a:rPr lang="en-US" sz="2400" b="1" dirty="0">
                <a:latin typeface="Abadi" panose="020B0604020104020204" pitchFamily="34" charset="0"/>
              </a:rPr>
              <a:t>BETWEEN</a:t>
            </a:r>
            <a:r>
              <a:rPr lang="en-US" sz="2400" dirty="0">
                <a:latin typeface="Abadi" panose="020B0604020104020204" pitchFamily="34" charset="0"/>
              </a:rPr>
              <a:t> 2010-06-04 to 2010-03-20.</a:t>
            </a:r>
          </a:p>
          <a:p>
            <a:pPr>
              <a:spcBef>
                <a:spcPts val="1400"/>
              </a:spcBef>
            </a:pPr>
            <a:r>
              <a:rPr lang="en-US" sz="2400" dirty="0">
                <a:latin typeface="Abadi" panose="020B0604020104020204" pitchFamily="34" charset="0"/>
              </a:rPr>
              <a:t>We applied the </a:t>
            </a:r>
            <a:r>
              <a:rPr lang="en-US" sz="2400" b="1" dirty="0">
                <a:latin typeface="Abadi" panose="020B0604020104020204" pitchFamily="34" charset="0"/>
              </a:rPr>
              <a:t>GROUP BY </a:t>
            </a:r>
            <a:r>
              <a:rPr lang="en-US" sz="2400" dirty="0">
                <a:latin typeface="Abadi" panose="020B0604020104020204" pitchFamily="34" charset="0"/>
              </a:rPr>
              <a:t>clause to group the landing outcomes and the </a:t>
            </a:r>
            <a:r>
              <a:rPr lang="en-US" sz="2400" b="1" dirty="0">
                <a:latin typeface="Abadi" panose="020B0604020104020204" pitchFamily="34" charset="0"/>
              </a:rPr>
              <a:t>ORDER BY </a:t>
            </a:r>
            <a:r>
              <a:rPr lang="en-US" sz="2400" dirty="0">
                <a:latin typeface="Abadi" panose="020B0604020104020204" pitchFamily="34" charset="0"/>
              </a:rPr>
              <a:t>clause to order the grouped landing outcome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3"/>
          <a:stretch>
            <a:fillRect/>
          </a:stretch>
        </p:blipFill>
        <p:spPr>
          <a:xfrm>
            <a:off x="5652484" y="1692865"/>
            <a:ext cx="6124575" cy="429577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a:t>
            </a:r>
            <a:endParaRPr lang="en-US" dirty="0">
              <a:solidFill>
                <a:srgbClr val="0B49CB"/>
              </a:solidFill>
              <a:latin typeface="Abadi"/>
            </a:endParaRPr>
          </a:p>
        </p:txBody>
      </p:sp>
      <p:pic>
        <p:nvPicPr>
          <p:cNvPr id="6" name="Content Placeholder 5">
            <a:extLst>
              <a:ext uri="{FF2B5EF4-FFF2-40B4-BE49-F238E27FC236}">
                <a16:creationId xmlns:a16="http://schemas.microsoft.com/office/drawing/2014/main" id="{470AB9A3-B553-4971-BB03-177421E4971B}"/>
              </a:ext>
            </a:extLst>
          </p:cNvPr>
          <p:cNvPicPr>
            <a:picLocks noChangeAspect="1"/>
          </p:cNvPicPr>
          <p:nvPr/>
        </p:nvPicPr>
        <p:blipFill>
          <a:blip r:embed="rId3"/>
          <a:stretch>
            <a:fillRect/>
          </a:stretch>
        </p:blipFill>
        <p:spPr>
          <a:xfrm>
            <a:off x="770011" y="1308538"/>
            <a:ext cx="10515600" cy="471703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sites with color labels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69938" y="1556924"/>
            <a:ext cx="9745662" cy="4310890"/>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smtClean="0">
                <a:solidFill>
                  <a:srgbClr val="0B49CB"/>
                </a:solidFill>
                <a:latin typeface="Abadi"/>
              </a:rPr>
              <a:t>Launch site distance to landmarks</a:t>
            </a:r>
            <a:endParaRPr lang="en-US" dirty="0">
              <a:solidFill>
                <a:srgbClr val="0B49CB"/>
              </a:solidFill>
              <a:latin typeface="Abadi"/>
            </a:endParaRPr>
          </a:p>
        </p:txBody>
      </p:sp>
      <p:pic>
        <p:nvPicPr>
          <p:cNvPr id="6" name="Content Placeholder 3">
            <a:extLst>
              <a:ext uri="{FF2B5EF4-FFF2-40B4-BE49-F238E27FC236}">
                <a16:creationId xmlns:a16="http://schemas.microsoft.com/office/drawing/2014/main" id="{6E1784D2-4EB3-4F23-A05A-978BAA2AC218}"/>
              </a:ext>
            </a:extLst>
          </p:cNvPr>
          <p:cNvPicPr>
            <a:picLocks noChangeAspect="1"/>
          </p:cNvPicPr>
          <p:nvPr/>
        </p:nvPicPr>
        <p:blipFill>
          <a:blip r:embed="rId3"/>
          <a:stretch>
            <a:fillRect/>
          </a:stretch>
        </p:blipFill>
        <p:spPr>
          <a:xfrm>
            <a:off x="770010" y="1362318"/>
            <a:ext cx="10092431" cy="5064893"/>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50532"/>
            <a:ext cx="10515600" cy="412730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b="1" dirty="0">
                <a:solidFill>
                  <a:schemeClr val="accent3">
                    <a:lumMod val="25000"/>
                  </a:schemeClr>
                </a:solidFill>
                <a:latin typeface="Abadi" panose="020B0604020104020204" pitchFamily="34" charset="0"/>
              </a:rPr>
              <a:t>Summary of all results</a:t>
            </a:r>
          </a:p>
          <a:p>
            <a:pPr marL="0" indent="0">
              <a:lnSpc>
                <a:spcPct val="170000"/>
              </a:lnSpc>
              <a:spcBef>
                <a:spcPts val="1400"/>
              </a:spcBef>
              <a:buNone/>
            </a:pPr>
            <a:r>
              <a:rPr lang="en-US" sz="20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a:p>
            <a:pPr marL="0" indent="0">
              <a:lnSpc>
                <a:spcPct val="100000"/>
              </a:lnSpc>
              <a:spcBef>
                <a:spcPts val="1400"/>
              </a:spcBef>
              <a:buNone/>
            </a:pPr>
            <a:endParaRPr lang="en-US" sz="2600" b="1"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Pie chart showing the success percentage achieved by each launch </a:t>
            </a:r>
            <a:r>
              <a:rPr lang="en-US" sz="3600" dirty="0" smtClean="0">
                <a:solidFill>
                  <a:srgbClr val="0B49CB"/>
                </a:solidFill>
                <a:latin typeface="Abadi"/>
              </a:rPr>
              <a:t>site</a:t>
            </a:r>
            <a:endParaRPr lang="en-US" sz="3600" dirty="0">
              <a:solidFill>
                <a:srgbClr val="0B49CB"/>
              </a:solidFill>
              <a:latin typeface="Abadi"/>
            </a:endParaRPr>
          </a:p>
        </p:txBody>
      </p:sp>
      <p:pic>
        <p:nvPicPr>
          <p:cNvPr id="6" name="Content Placeholder 3">
            <a:extLst>
              <a:ext uri="{FF2B5EF4-FFF2-40B4-BE49-F238E27FC236}">
                <a16:creationId xmlns:a16="http://schemas.microsoft.com/office/drawing/2014/main" id="{6073DE17-0FF5-4595-A4F2-B52421CEC018}"/>
              </a:ext>
            </a:extLst>
          </p:cNvPr>
          <p:cNvPicPr>
            <a:picLocks noChangeAspect="1"/>
          </p:cNvPicPr>
          <p:nvPr/>
        </p:nvPicPr>
        <p:blipFill>
          <a:blip r:embed="rId3"/>
          <a:stretch>
            <a:fillRect/>
          </a:stretch>
        </p:blipFill>
        <p:spPr>
          <a:xfrm>
            <a:off x="752019" y="1454291"/>
            <a:ext cx="10687962" cy="4772101"/>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6" name="Content Placeholder 3">
            <a:extLst>
              <a:ext uri="{FF2B5EF4-FFF2-40B4-BE49-F238E27FC236}">
                <a16:creationId xmlns:a16="http://schemas.microsoft.com/office/drawing/2014/main" id="{6C2AB105-08B3-4384-941B-B102B9F85DF4}"/>
              </a:ext>
            </a:extLst>
          </p:cNvPr>
          <p:cNvPicPr>
            <a:picLocks noChangeAspect="1"/>
          </p:cNvPicPr>
          <p:nvPr/>
        </p:nvPicPr>
        <p:blipFill>
          <a:blip r:embed="rId3"/>
          <a:stretch>
            <a:fillRect/>
          </a:stretch>
        </p:blipFill>
        <p:spPr>
          <a:xfrm>
            <a:off x="1685989" y="1336262"/>
            <a:ext cx="8204771" cy="4676719"/>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72627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panose="020B0604020104020204" pitchFamily="34" charset="0"/>
              </a:rPr>
              <a:t>Scatter plot of Payload vs Launch Outcome for all sites, with different payload selected in the range slider</a:t>
            </a:r>
          </a:p>
          <a:p>
            <a:endParaRPr lang="en-US" dirty="0">
              <a:solidFill>
                <a:srgbClr val="0B49CB"/>
              </a:solidFill>
              <a:latin typeface="Abadi"/>
            </a:endParaRPr>
          </a:p>
        </p:txBody>
      </p:sp>
      <p:pic>
        <p:nvPicPr>
          <p:cNvPr id="7"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ChangeAspect="1"/>
          </p:cNvPicPr>
          <p:nvPr/>
        </p:nvPicPr>
        <p:blipFill>
          <a:blip r:embed="rId3"/>
          <a:stretch>
            <a:fillRect/>
          </a:stretch>
        </p:blipFill>
        <p:spPr>
          <a:xfrm>
            <a:off x="838200" y="1612247"/>
            <a:ext cx="10515599" cy="3785614"/>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515601" cy="691566"/>
          </a:xfrm>
          <a:prstGeom prst="rect">
            <a:avLst/>
          </a:prstGeom>
        </p:spPr>
        <p:txBody>
          <a:bodyPr vert="horz" lIns="91440" tIns="45720" rIns="91440" bIns="45720" rtlCol="0" anchor="t">
            <a:normAutofit/>
          </a:bodyPr>
          <a:lstStyle/>
          <a:p>
            <a:pPr>
              <a:lnSpc>
                <a:spcPct val="100000"/>
              </a:lnSpc>
              <a:spcBef>
                <a:spcPts val="1400"/>
              </a:spcBef>
            </a:pPr>
            <a:r>
              <a:rPr lang="en-US" sz="2200" dirty="0" smtClean="0">
                <a:solidFill>
                  <a:schemeClr val="accent3">
                    <a:lumMod val="25000"/>
                  </a:schemeClr>
                </a:solidFill>
                <a:latin typeface="Abadi"/>
              </a:rPr>
              <a:t>Decision tree classifier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Picture 5">
            <a:extLst>
              <a:ext uri="{FF2B5EF4-FFF2-40B4-BE49-F238E27FC236}">
                <a16:creationId xmlns:a16="http://schemas.microsoft.com/office/drawing/2014/main" id="{4125DC3F-06C6-4F66-ADB5-43E9E2294DD9}"/>
              </a:ext>
            </a:extLst>
          </p:cNvPr>
          <p:cNvPicPr>
            <a:picLocks noChangeAspect="1"/>
          </p:cNvPicPr>
          <p:nvPr/>
        </p:nvPicPr>
        <p:blipFill>
          <a:blip r:embed="rId3"/>
          <a:stretch>
            <a:fillRect/>
          </a:stretch>
        </p:blipFill>
        <p:spPr>
          <a:xfrm>
            <a:off x="557784" y="2815221"/>
            <a:ext cx="11164824" cy="332153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26502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Picture 5">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10530114" cy="3914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10000"/>
              </a:lnSpc>
              <a:spcBef>
                <a:spcPts val="1400"/>
              </a:spcBef>
              <a:buNone/>
            </a:pPr>
            <a:r>
              <a:rPr lang="en-US" sz="2400" b="1" dirty="0">
                <a:solidFill>
                  <a:schemeClr val="accent3">
                    <a:lumMod val="25000"/>
                  </a:schemeClr>
                </a:solidFill>
                <a:latin typeface="Abadi" panose="020B0604020104020204" pitchFamily="34" charset="0"/>
              </a:rPr>
              <a:t>Project background and context</a:t>
            </a:r>
          </a:p>
          <a:p>
            <a:pPr marL="0" lvl="1" indent="0">
              <a:lnSpc>
                <a:spcPct val="170000"/>
              </a:lnSpc>
              <a:spcBef>
                <a:spcPts val="1400"/>
              </a:spcBef>
              <a:buNone/>
            </a:pPr>
            <a:r>
              <a:rPr lang="en-US" sz="20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0"/>
            <a:ext cx="10530114" cy="39142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smtClean="0">
                <a:solidFill>
                  <a:schemeClr val="accent3">
                    <a:lumMod val="25000"/>
                  </a:schemeClr>
                </a:solidFill>
                <a:latin typeface="Abadi" panose="020B0604020104020204" pitchFamily="34" charset="0"/>
              </a:rPr>
              <a:t>Problems </a:t>
            </a:r>
            <a:r>
              <a:rPr lang="en-US" sz="2400" b="1" dirty="0">
                <a:solidFill>
                  <a:schemeClr val="accent3">
                    <a:lumMod val="25000"/>
                  </a:schemeClr>
                </a:solidFill>
                <a:latin typeface="Abadi" panose="020B0604020104020204" pitchFamily="34" charset="0"/>
              </a:rPr>
              <a:t>you want to find </a:t>
            </a:r>
            <a:r>
              <a:rPr lang="en-US" sz="2400" b="1" dirty="0" smtClean="0">
                <a:solidFill>
                  <a:schemeClr val="accent3">
                    <a:lumMod val="25000"/>
                  </a:schemeClr>
                </a:solidFill>
                <a:latin typeface="Abadi" panose="020B0604020104020204" pitchFamily="34" charset="0"/>
              </a:rPr>
              <a:t>answers</a:t>
            </a:r>
            <a:endParaRPr lang="en-US" dirty="0"/>
          </a:p>
          <a:p>
            <a:pPr>
              <a:lnSpc>
                <a:spcPct val="15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What factors determine if the rocket will land successfully?</a:t>
            </a:r>
          </a:p>
          <a:p>
            <a:pPr>
              <a:lnSpc>
                <a:spcPct val="150000"/>
              </a:lnSpc>
              <a:spcBef>
                <a:spcPts val="1400"/>
              </a:spcBef>
              <a:buFont typeface="Arial" panose="020B0604020202020204" pitchFamily="34" charset="0"/>
              <a:buChar char="•"/>
            </a:pPr>
            <a:r>
              <a:rPr lang="en-US" sz="2000" dirty="0" smtClean="0">
                <a:solidFill>
                  <a:schemeClr val="accent3">
                    <a:lumMod val="25000"/>
                  </a:schemeClr>
                </a:solidFill>
                <a:latin typeface="Abadi" panose="020B0604020104020204" pitchFamily="34" charset="0"/>
              </a:rPr>
              <a:t>The </a:t>
            </a:r>
            <a:r>
              <a:rPr lang="en-US" sz="2000" dirty="0">
                <a:solidFill>
                  <a:schemeClr val="accent3">
                    <a:lumMod val="25000"/>
                  </a:schemeClr>
                </a:solidFill>
                <a:latin typeface="Abadi" panose="020B0604020104020204" pitchFamily="34" charset="0"/>
              </a:rPr>
              <a:t>interaction amongst various features that determine the success rate of a successful landing.</a:t>
            </a:r>
          </a:p>
          <a:p>
            <a:pPr>
              <a:lnSpc>
                <a:spcPct val="150000"/>
              </a:lnSpc>
              <a:spcBef>
                <a:spcPts val="1400"/>
              </a:spcBef>
              <a:buFont typeface="Arial" panose="020B0604020202020204" pitchFamily="34" charset="0"/>
              <a:buChar char="•"/>
            </a:pPr>
            <a:r>
              <a:rPr lang="en-US" sz="2000" dirty="0" smtClean="0">
                <a:solidFill>
                  <a:schemeClr val="accent3">
                    <a:lumMod val="25000"/>
                  </a:schemeClr>
                </a:solidFill>
                <a:latin typeface="Abadi" panose="020B0604020104020204" pitchFamily="34" charset="0"/>
              </a:rPr>
              <a:t>What </a:t>
            </a:r>
            <a:r>
              <a:rPr lang="en-US" sz="2000" dirty="0">
                <a:solidFill>
                  <a:schemeClr val="accent3">
                    <a:lumMod val="25000"/>
                  </a:schemeClr>
                </a:solidFill>
                <a:latin typeface="Abadi" panose="020B0604020104020204" pitchFamily="34" charset="0"/>
              </a:rPr>
              <a:t>operating conditions needs to be in place to ensure a successful landing program.</a:t>
            </a:r>
          </a:p>
          <a:p>
            <a:pPr marL="0" indent="0">
              <a:lnSpc>
                <a:spcPct val="110000"/>
              </a:lnSpc>
              <a:spcBef>
                <a:spcPts val="1400"/>
              </a:spcBef>
              <a:buNone/>
            </a:pPr>
            <a:endParaRPr lang="en-US" sz="2400" b="1"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193154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0" indent="0">
              <a:lnSpc>
                <a:spcPct val="100000"/>
              </a:lnSpc>
              <a:spcBef>
                <a:spcPts val="1400"/>
              </a:spcBef>
              <a:buNone/>
            </a:pPr>
            <a:r>
              <a:rPr lang="en-US" sz="2200" dirty="0" smtClean="0">
                <a:solidFill>
                  <a:schemeClr val="accent3">
                    <a:lumMod val="25000"/>
                  </a:schemeClr>
                </a:solidFill>
                <a:latin typeface="Abadi" panose="020B0604020104020204" pitchFamily="34" charset="0"/>
              </a:rPr>
              <a:t>The data was collected using various methods</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smtClean="0">
                <a:solidFill>
                  <a:schemeClr val="accent3">
                    <a:lumMod val="25000"/>
                  </a:schemeClr>
                </a:solidFill>
                <a:latin typeface="Abadi" panose="020B0604020104020204" pitchFamily="34" charset="0"/>
              </a:rPr>
              <a:t>Used get request to the </a:t>
            </a:r>
            <a:r>
              <a:rPr lang="en-US" sz="2200" dirty="0" err="1" smtClean="0">
                <a:solidFill>
                  <a:schemeClr val="accent3">
                    <a:lumMod val="25000"/>
                  </a:schemeClr>
                </a:solidFill>
                <a:latin typeface="Abadi" panose="020B0604020104020204" pitchFamily="34" charset="0"/>
              </a:rPr>
              <a:t>SpaceX</a:t>
            </a:r>
            <a:r>
              <a:rPr lang="en-US" sz="2200" dirty="0" smtClean="0">
                <a:solidFill>
                  <a:schemeClr val="accent3">
                    <a:lumMod val="25000"/>
                  </a:schemeClr>
                </a:solidFill>
                <a:latin typeface="Abadi" panose="020B0604020104020204" pitchFamily="34" charset="0"/>
              </a:rPr>
              <a:t> API.</a:t>
            </a:r>
            <a:endParaRPr lang="en-US" dirty="0"/>
          </a:p>
          <a:p>
            <a:pPr>
              <a:lnSpc>
                <a:spcPct val="100000"/>
              </a:lnSpc>
              <a:spcBef>
                <a:spcPts val="1400"/>
              </a:spcBef>
            </a:pPr>
            <a:r>
              <a:rPr lang="en-US" sz="2200" dirty="0" smtClean="0">
                <a:solidFill>
                  <a:schemeClr val="accent3">
                    <a:lumMod val="25000"/>
                  </a:schemeClr>
                </a:solidFill>
                <a:latin typeface="Abadi" panose="020B0604020104020204" pitchFamily="34" charset="0"/>
              </a:rPr>
              <a:t>Decoded the response content using </a:t>
            </a:r>
            <a:r>
              <a:rPr lang="en-US" sz="2200" dirty="0" err="1" smtClean="0">
                <a:solidFill>
                  <a:schemeClr val="accent3">
                    <a:lumMod val="25000"/>
                  </a:schemeClr>
                </a:solidFill>
                <a:latin typeface="Abadi" panose="020B0604020104020204" pitchFamily="34" charset="0"/>
              </a:rPr>
              <a:t>Json</a:t>
            </a:r>
            <a:r>
              <a:rPr lang="en-US" sz="2200" dirty="0" smtClean="0">
                <a:solidFill>
                  <a:schemeClr val="accent3">
                    <a:lumMod val="25000"/>
                  </a:schemeClr>
                </a:solidFill>
                <a:latin typeface="Abadi" panose="020B0604020104020204" pitchFamily="34" charset="0"/>
              </a:rPr>
              <a:t> function call and turn it in to pandas </a:t>
            </a:r>
            <a:r>
              <a:rPr lang="en-US" sz="2200" dirty="0" err="1" smtClean="0">
                <a:solidFill>
                  <a:schemeClr val="accent3">
                    <a:lumMod val="25000"/>
                  </a:schemeClr>
                </a:solidFill>
                <a:latin typeface="Abadi" panose="020B0604020104020204" pitchFamily="34" charset="0"/>
              </a:rPr>
              <a:t>dataframe</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Performed web scrapping on Wikipedia page for  Falcon 9 launch records with </a:t>
            </a:r>
            <a:r>
              <a:rPr lang="en-US" sz="2200" dirty="0" err="1" smtClean="0">
                <a:solidFill>
                  <a:schemeClr val="accent3">
                    <a:lumMod val="25000"/>
                  </a:schemeClr>
                </a:solidFill>
                <a:latin typeface="Abadi" panose="020B0604020104020204" pitchFamily="34" charset="0"/>
              </a:rPr>
              <a:t>BeautifulSoup</a:t>
            </a:r>
            <a:r>
              <a:rPr lang="en-US" sz="2200" dirty="0" smtClean="0">
                <a:solidFill>
                  <a:schemeClr val="accent3">
                    <a:lumMod val="25000"/>
                  </a:schemeClr>
                </a:solidFill>
                <a:latin typeface="Abadi" panose="020B0604020104020204" pitchFamily="34" charset="0"/>
              </a:rPr>
              <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1315</TotalTime>
  <Words>1604</Words>
  <Application>Microsoft Office PowerPoint</Application>
  <PresentationFormat>Widescreen</PresentationFormat>
  <Paragraphs>189</Paragraphs>
  <Slides>48</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48</vt:i4>
      </vt:variant>
    </vt:vector>
  </HeadingPairs>
  <TitlesOfParts>
    <vt:vector size="56"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veerendra maddukuri</cp:lastModifiedBy>
  <cp:revision>216</cp:revision>
  <dcterms:created xsi:type="dcterms:W3CDTF">2021-04-29T18:58:34Z</dcterms:created>
  <dcterms:modified xsi:type="dcterms:W3CDTF">2022-06-07T20:34:09Z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